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36576000" cy="27432000"/>
  <p:notesSz cx="9296400" cy="7010400"/>
  <p:defaultTextStyle>
    <a:defPPr>
      <a:defRPr lang="en-US"/>
    </a:defPPr>
    <a:lvl1pPr marL="0" algn="l" defTabSz="4284604" rtl="0" eaLnBrk="1" latinLnBrk="0" hangingPunct="1">
      <a:defRPr sz="8400" kern="1200">
        <a:solidFill>
          <a:schemeClr val="tx1"/>
        </a:solidFill>
        <a:latin typeface="+mn-lt"/>
        <a:ea typeface="+mn-ea"/>
        <a:cs typeface="+mn-cs"/>
      </a:defRPr>
    </a:lvl1pPr>
    <a:lvl2pPr marL="2142304" algn="l" defTabSz="4284604" rtl="0" eaLnBrk="1" latinLnBrk="0" hangingPunct="1">
      <a:defRPr sz="8400" kern="1200">
        <a:solidFill>
          <a:schemeClr val="tx1"/>
        </a:solidFill>
        <a:latin typeface="+mn-lt"/>
        <a:ea typeface="+mn-ea"/>
        <a:cs typeface="+mn-cs"/>
      </a:defRPr>
    </a:lvl2pPr>
    <a:lvl3pPr marL="4284604" algn="l" defTabSz="4284604" rtl="0" eaLnBrk="1" latinLnBrk="0" hangingPunct="1">
      <a:defRPr sz="8400" kern="1200">
        <a:solidFill>
          <a:schemeClr val="tx1"/>
        </a:solidFill>
        <a:latin typeface="+mn-lt"/>
        <a:ea typeface="+mn-ea"/>
        <a:cs typeface="+mn-cs"/>
      </a:defRPr>
    </a:lvl3pPr>
    <a:lvl4pPr marL="6426908" algn="l" defTabSz="4284604" rtl="0" eaLnBrk="1" latinLnBrk="0" hangingPunct="1">
      <a:defRPr sz="8400" kern="1200">
        <a:solidFill>
          <a:schemeClr val="tx1"/>
        </a:solidFill>
        <a:latin typeface="+mn-lt"/>
        <a:ea typeface="+mn-ea"/>
        <a:cs typeface="+mn-cs"/>
      </a:defRPr>
    </a:lvl4pPr>
    <a:lvl5pPr marL="8569208" algn="l" defTabSz="4284604" rtl="0" eaLnBrk="1" latinLnBrk="0" hangingPunct="1">
      <a:defRPr sz="8400" kern="1200">
        <a:solidFill>
          <a:schemeClr val="tx1"/>
        </a:solidFill>
        <a:latin typeface="+mn-lt"/>
        <a:ea typeface="+mn-ea"/>
        <a:cs typeface="+mn-cs"/>
      </a:defRPr>
    </a:lvl5pPr>
    <a:lvl6pPr marL="10711512" algn="l" defTabSz="4284604" rtl="0" eaLnBrk="1" latinLnBrk="0" hangingPunct="1">
      <a:defRPr sz="8400" kern="1200">
        <a:solidFill>
          <a:schemeClr val="tx1"/>
        </a:solidFill>
        <a:latin typeface="+mn-lt"/>
        <a:ea typeface="+mn-ea"/>
        <a:cs typeface="+mn-cs"/>
      </a:defRPr>
    </a:lvl6pPr>
    <a:lvl7pPr marL="12853812" algn="l" defTabSz="4284604" rtl="0" eaLnBrk="1" latinLnBrk="0" hangingPunct="1">
      <a:defRPr sz="8400" kern="1200">
        <a:solidFill>
          <a:schemeClr val="tx1"/>
        </a:solidFill>
        <a:latin typeface="+mn-lt"/>
        <a:ea typeface="+mn-ea"/>
        <a:cs typeface="+mn-cs"/>
      </a:defRPr>
    </a:lvl7pPr>
    <a:lvl8pPr marL="14996116" algn="l" defTabSz="4284604" rtl="0" eaLnBrk="1" latinLnBrk="0" hangingPunct="1">
      <a:defRPr sz="8400" kern="1200">
        <a:solidFill>
          <a:schemeClr val="tx1"/>
        </a:solidFill>
        <a:latin typeface="+mn-lt"/>
        <a:ea typeface="+mn-ea"/>
        <a:cs typeface="+mn-cs"/>
      </a:defRPr>
    </a:lvl8pPr>
    <a:lvl9pPr marL="17138416" algn="l" defTabSz="4284604" rtl="0" eaLnBrk="1" latinLnBrk="0" hangingPunct="1">
      <a:defRPr sz="84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FC9E"/>
    <a:srgbClr val="F3FF97"/>
    <a:srgbClr val="FFFF99"/>
    <a:srgbClr val="FFFF00"/>
    <a:srgbClr val="FDFEDA"/>
    <a:srgbClr val="FFC000"/>
    <a:srgbClr val="00316C"/>
    <a:srgbClr val="002664"/>
    <a:srgbClr val="00A0DF"/>
    <a:srgbClr val="BED6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5992" autoAdjust="0"/>
  </p:normalViewPr>
  <p:slideViewPr>
    <p:cSldViewPr snapToGrid="0">
      <p:cViewPr varScale="1">
        <p:scale>
          <a:sx n="17" d="100"/>
          <a:sy n="17" d="100"/>
        </p:scale>
        <p:origin x="-2160" y="-180"/>
      </p:cViewPr>
      <p:guideLst>
        <p:guide orient="horz" pos="8640"/>
        <p:guide pos="115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F25A54-62C2-4000-9651-D34F2B346F28}" type="datetimeFigureOut">
              <a:rPr lang="en-US" smtClean="0"/>
              <a:pPr/>
              <a:t>11/4/2014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28440" cy="3505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809" y="6658664"/>
            <a:ext cx="4028440" cy="3505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005F6A-BB33-4C74-9775-57C85E300F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718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B4F980-A098-49F4-AFDE-D6AA16B71654}" type="datetimeFigureOut">
              <a:rPr lang="en-US" smtClean="0"/>
              <a:pPr/>
              <a:t>11/4/2014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29940"/>
            <a:ext cx="7437120" cy="31546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28440" cy="3505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09" y="6658664"/>
            <a:ext cx="4028440" cy="3505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FC561D-44EF-4234-9388-C8B60BE9FD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746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284604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1pPr>
    <a:lvl2pPr marL="2142304" algn="l" defTabSz="4284604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2pPr>
    <a:lvl3pPr marL="4284604" algn="l" defTabSz="4284604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3pPr>
    <a:lvl4pPr marL="6426908" algn="l" defTabSz="4284604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4pPr>
    <a:lvl5pPr marL="8569208" algn="l" defTabSz="4284604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5pPr>
    <a:lvl6pPr marL="10711512" algn="l" defTabSz="4284604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6pPr>
    <a:lvl7pPr marL="12853812" algn="l" defTabSz="4284604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7pPr>
    <a:lvl8pPr marL="14996116" algn="l" defTabSz="4284604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8pPr>
    <a:lvl9pPr marL="17138416" algn="l" defTabSz="4284604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95600" y="525463"/>
            <a:ext cx="3505200" cy="2628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FC561D-44EF-4234-9388-C8B60BE9FD5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200" y="8521710"/>
            <a:ext cx="31089600" cy="58801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0" y="15544800"/>
            <a:ext cx="25603200" cy="70104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423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2846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269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5692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7115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8538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9961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1384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EBE9D-FB28-4B4E-BF94-96C059DF488B}" type="datetimeFigureOut">
              <a:rPr lang="en-US" smtClean="0"/>
              <a:pPr/>
              <a:t>11/4/2014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4F825-B09C-4C8B-8EC5-BF4C966903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EBE9D-FB28-4B4E-BF94-96C059DF488B}" type="datetimeFigureOut">
              <a:rPr lang="en-US" smtClean="0"/>
              <a:pPr/>
              <a:t>11/4/2014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4F825-B09C-4C8B-8EC5-BF4C966903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6517600" y="1098562"/>
            <a:ext cx="8229600" cy="234061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28800" y="1098562"/>
            <a:ext cx="24079200" cy="234061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EBE9D-FB28-4B4E-BF94-96C059DF488B}" type="datetimeFigureOut">
              <a:rPr lang="en-US" smtClean="0"/>
              <a:pPr/>
              <a:t>11/4/2014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4F825-B09C-4C8B-8EC5-BF4C966903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EBE9D-FB28-4B4E-BF94-96C059DF488B}" type="datetimeFigureOut">
              <a:rPr lang="en-US" smtClean="0"/>
              <a:pPr/>
              <a:t>11/4/2014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4F825-B09C-4C8B-8EC5-BF4C966903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89252" y="17627610"/>
            <a:ext cx="31089600" cy="5448300"/>
          </a:xfrm>
        </p:spPr>
        <p:txBody>
          <a:bodyPr anchor="t"/>
          <a:lstStyle>
            <a:lvl1pPr algn="l">
              <a:defRPr sz="188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89252" y="11626854"/>
            <a:ext cx="31089600" cy="6000748"/>
          </a:xfrm>
        </p:spPr>
        <p:txBody>
          <a:bodyPr anchor="b"/>
          <a:lstStyle>
            <a:lvl1pPr marL="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1pPr>
            <a:lvl2pPr marL="2142304" indent="0">
              <a:buNone/>
              <a:defRPr sz="8400">
                <a:solidFill>
                  <a:schemeClr val="tx1">
                    <a:tint val="75000"/>
                  </a:schemeClr>
                </a:solidFill>
              </a:defRPr>
            </a:lvl2pPr>
            <a:lvl3pPr marL="4284604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3pPr>
            <a:lvl4pPr marL="6426908" indent="0">
              <a:buNone/>
              <a:defRPr sz="6800">
                <a:solidFill>
                  <a:schemeClr val="tx1">
                    <a:tint val="75000"/>
                  </a:schemeClr>
                </a:solidFill>
              </a:defRPr>
            </a:lvl4pPr>
            <a:lvl5pPr marL="8569208" indent="0">
              <a:buNone/>
              <a:defRPr sz="6800">
                <a:solidFill>
                  <a:schemeClr val="tx1">
                    <a:tint val="75000"/>
                  </a:schemeClr>
                </a:solidFill>
              </a:defRPr>
            </a:lvl5pPr>
            <a:lvl6pPr marL="10711512" indent="0">
              <a:buNone/>
              <a:defRPr sz="6800">
                <a:solidFill>
                  <a:schemeClr val="tx1">
                    <a:tint val="75000"/>
                  </a:schemeClr>
                </a:solidFill>
              </a:defRPr>
            </a:lvl6pPr>
            <a:lvl7pPr marL="12853812" indent="0">
              <a:buNone/>
              <a:defRPr sz="6800">
                <a:solidFill>
                  <a:schemeClr val="tx1">
                    <a:tint val="75000"/>
                  </a:schemeClr>
                </a:solidFill>
              </a:defRPr>
            </a:lvl7pPr>
            <a:lvl8pPr marL="14996116" indent="0">
              <a:buNone/>
              <a:defRPr sz="6800">
                <a:solidFill>
                  <a:schemeClr val="tx1">
                    <a:tint val="75000"/>
                  </a:schemeClr>
                </a:solidFill>
              </a:defRPr>
            </a:lvl8pPr>
            <a:lvl9pPr marL="17138416" indent="0">
              <a:buNone/>
              <a:defRPr sz="6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EBE9D-FB28-4B4E-BF94-96C059DF488B}" type="datetimeFigureOut">
              <a:rPr lang="en-US" smtClean="0"/>
              <a:pPr/>
              <a:t>11/4/2014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4F825-B09C-4C8B-8EC5-BF4C966903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28800" y="6400810"/>
            <a:ext cx="16154400" cy="18103852"/>
          </a:xfrm>
        </p:spPr>
        <p:txBody>
          <a:bodyPr/>
          <a:lstStyle>
            <a:lvl1pPr>
              <a:defRPr sz="13200"/>
            </a:lvl1pPr>
            <a:lvl2pPr>
              <a:defRPr sz="11200"/>
            </a:lvl2pPr>
            <a:lvl3pPr>
              <a:defRPr sz="9600"/>
            </a:lvl3pPr>
            <a:lvl4pPr>
              <a:defRPr sz="8400"/>
            </a:lvl4pPr>
            <a:lvl5pPr>
              <a:defRPr sz="8400"/>
            </a:lvl5pPr>
            <a:lvl6pPr>
              <a:defRPr sz="8400"/>
            </a:lvl6pPr>
            <a:lvl7pPr>
              <a:defRPr sz="8400"/>
            </a:lvl7pPr>
            <a:lvl8pPr>
              <a:defRPr sz="8400"/>
            </a:lvl8pPr>
            <a:lvl9pPr>
              <a:defRPr sz="8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592800" y="6400810"/>
            <a:ext cx="16154400" cy="18103852"/>
          </a:xfrm>
        </p:spPr>
        <p:txBody>
          <a:bodyPr/>
          <a:lstStyle>
            <a:lvl1pPr>
              <a:defRPr sz="13200"/>
            </a:lvl1pPr>
            <a:lvl2pPr>
              <a:defRPr sz="11200"/>
            </a:lvl2pPr>
            <a:lvl3pPr>
              <a:defRPr sz="9600"/>
            </a:lvl3pPr>
            <a:lvl4pPr>
              <a:defRPr sz="8400"/>
            </a:lvl4pPr>
            <a:lvl5pPr>
              <a:defRPr sz="8400"/>
            </a:lvl5pPr>
            <a:lvl6pPr>
              <a:defRPr sz="8400"/>
            </a:lvl6pPr>
            <a:lvl7pPr>
              <a:defRPr sz="8400"/>
            </a:lvl7pPr>
            <a:lvl8pPr>
              <a:defRPr sz="8400"/>
            </a:lvl8pPr>
            <a:lvl9pPr>
              <a:defRPr sz="8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EBE9D-FB28-4B4E-BF94-96C059DF488B}" type="datetimeFigureOut">
              <a:rPr lang="en-US" smtClean="0"/>
              <a:pPr/>
              <a:t>11/4/2014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4F825-B09C-4C8B-8EC5-BF4C966903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800" y="6140452"/>
            <a:ext cx="16160752" cy="2559048"/>
          </a:xfrm>
        </p:spPr>
        <p:txBody>
          <a:bodyPr anchor="b"/>
          <a:lstStyle>
            <a:lvl1pPr marL="0" indent="0">
              <a:buNone/>
              <a:defRPr sz="11200" b="1"/>
            </a:lvl1pPr>
            <a:lvl2pPr marL="2142304" indent="0">
              <a:buNone/>
              <a:defRPr sz="9600" b="1"/>
            </a:lvl2pPr>
            <a:lvl3pPr marL="4284604" indent="0">
              <a:buNone/>
              <a:defRPr sz="8400" b="1"/>
            </a:lvl3pPr>
            <a:lvl4pPr marL="6426908" indent="0">
              <a:buNone/>
              <a:defRPr sz="7600" b="1"/>
            </a:lvl4pPr>
            <a:lvl5pPr marL="8569208" indent="0">
              <a:buNone/>
              <a:defRPr sz="7600" b="1"/>
            </a:lvl5pPr>
            <a:lvl6pPr marL="10711512" indent="0">
              <a:buNone/>
              <a:defRPr sz="7600" b="1"/>
            </a:lvl6pPr>
            <a:lvl7pPr marL="12853812" indent="0">
              <a:buNone/>
              <a:defRPr sz="7600" b="1"/>
            </a:lvl7pPr>
            <a:lvl8pPr marL="14996116" indent="0">
              <a:buNone/>
              <a:defRPr sz="7600" b="1"/>
            </a:lvl8pPr>
            <a:lvl9pPr marL="17138416" indent="0">
              <a:buNone/>
              <a:defRPr sz="7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28800" y="8699500"/>
            <a:ext cx="16160752" cy="15805152"/>
          </a:xfrm>
        </p:spPr>
        <p:txBody>
          <a:bodyPr/>
          <a:lstStyle>
            <a:lvl1pPr>
              <a:defRPr sz="11200"/>
            </a:lvl1pPr>
            <a:lvl2pPr>
              <a:defRPr sz="9600"/>
            </a:lvl2pPr>
            <a:lvl3pPr>
              <a:defRPr sz="84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580110" y="6140452"/>
            <a:ext cx="16167100" cy="2559048"/>
          </a:xfrm>
        </p:spPr>
        <p:txBody>
          <a:bodyPr anchor="b"/>
          <a:lstStyle>
            <a:lvl1pPr marL="0" indent="0">
              <a:buNone/>
              <a:defRPr sz="11200" b="1"/>
            </a:lvl1pPr>
            <a:lvl2pPr marL="2142304" indent="0">
              <a:buNone/>
              <a:defRPr sz="9600" b="1"/>
            </a:lvl2pPr>
            <a:lvl3pPr marL="4284604" indent="0">
              <a:buNone/>
              <a:defRPr sz="8400" b="1"/>
            </a:lvl3pPr>
            <a:lvl4pPr marL="6426908" indent="0">
              <a:buNone/>
              <a:defRPr sz="7600" b="1"/>
            </a:lvl4pPr>
            <a:lvl5pPr marL="8569208" indent="0">
              <a:buNone/>
              <a:defRPr sz="7600" b="1"/>
            </a:lvl5pPr>
            <a:lvl6pPr marL="10711512" indent="0">
              <a:buNone/>
              <a:defRPr sz="7600" b="1"/>
            </a:lvl6pPr>
            <a:lvl7pPr marL="12853812" indent="0">
              <a:buNone/>
              <a:defRPr sz="7600" b="1"/>
            </a:lvl7pPr>
            <a:lvl8pPr marL="14996116" indent="0">
              <a:buNone/>
              <a:defRPr sz="7600" b="1"/>
            </a:lvl8pPr>
            <a:lvl9pPr marL="17138416" indent="0">
              <a:buNone/>
              <a:defRPr sz="7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580110" y="8699500"/>
            <a:ext cx="16167100" cy="15805152"/>
          </a:xfrm>
        </p:spPr>
        <p:txBody>
          <a:bodyPr/>
          <a:lstStyle>
            <a:lvl1pPr>
              <a:defRPr sz="11200"/>
            </a:lvl1pPr>
            <a:lvl2pPr>
              <a:defRPr sz="9600"/>
            </a:lvl2pPr>
            <a:lvl3pPr>
              <a:defRPr sz="84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EBE9D-FB28-4B4E-BF94-96C059DF488B}" type="datetimeFigureOut">
              <a:rPr lang="en-US" smtClean="0"/>
              <a:pPr/>
              <a:t>11/4/2014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4F825-B09C-4C8B-8EC5-BF4C966903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EBE9D-FB28-4B4E-BF94-96C059DF488B}" type="datetimeFigureOut">
              <a:rPr lang="en-US" smtClean="0"/>
              <a:pPr/>
              <a:t>11/4/2014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4F825-B09C-4C8B-8EC5-BF4C966903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EBE9D-FB28-4B4E-BF94-96C059DF488B}" type="datetimeFigureOut">
              <a:rPr lang="en-US" smtClean="0"/>
              <a:pPr/>
              <a:t>11/4/2014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4F825-B09C-4C8B-8EC5-BF4C966903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10" y="1092200"/>
            <a:ext cx="12033252" cy="4648200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00200" y="1092210"/>
            <a:ext cx="20447000" cy="23412452"/>
          </a:xfrm>
        </p:spPr>
        <p:txBody>
          <a:bodyPr/>
          <a:lstStyle>
            <a:lvl1pPr>
              <a:defRPr sz="15200"/>
            </a:lvl1pPr>
            <a:lvl2pPr>
              <a:defRPr sz="13200"/>
            </a:lvl2pPr>
            <a:lvl3pPr>
              <a:defRPr sz="1120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10" y="5740410"/>
            <a:ext cx="12033252" cy="18764252"/>
          </a:xfrm>
        </p:spPr>
        <p:txBody>
          <a:bodyPr/>
          <a:lstStyle>
            <a:lvl1pPr marL="0" indent="0">
              <a:buNone/>
              <a:defRPr sz="6800"/>
            </a:lvl1pPr>
            <a:lvl2pPr marL="2142304" indent="0">
              <a:buNone/>
              <a:defRPr sz="5600"/>
            </a:lvl2pPr>
            <a:lvl3pPr marL="4284604" indent="0">
              <a:buNone/>
              <a:defRPr sz="4800"/>
            </a:lvl3pPr>
            <a:lvl4pPr marL="6426908" indent="0">
              <a:buNone/>
              <a:defRPr sz="4400"/>
            </a:lvl4pPr>
            <a:lvl5pPr marL="8569208" indent="0">
              <a:buNone/>
              <a:defRPr sz="4400"/>
            </a:lvl5pPr>
            <a:lvl6pPr marL="10711512" indent="0">
              <a:buNone/>
              <a:defRPr sz="4400"/>
            </a:lvl6pPr>
            <a:lvl7pPr marL="12853812" indent="0">
              <a:buNone/>
              <a:defRPr sz="4400"/>
            </a:lvl7pPr>
            <a:lvl8pPr marL="14996116" indent="0">
              <a:buNone/>
              <a:defRPr sz="4400"/>
            </a:lvl8pPr>
            <a:lvl9pPr marL="17138416" indent="0">
              <a:buNone/>
              <a:defRPr sz="4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EBE9D-FB28-4B4E-BF94-96C059DF488B}" type="datetimeFigureOut">
              <a:rPr lang="en-US" smtClean="0"/>
              <a:pPr/>
              <a:t>11/4/2014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4F825-B09C-4C8B-8EC5-BF4C966903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69152" y="19202400"/>
            <a:ext cx="21945600" cy="2266952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169152" y="2451100"/>
            <a:ext cx="21945600" cy="16459200"/>
          </a:xfrm>
        </p:spPr>
        <p:txBody>
          <a:bodyPr/>
          <a:lstStyle>
            <a:lvl1pPr marL="0" indent="0">
              <a:buNone/>
              <a:defRPr sz="15200"/>
            </a:lvl1pPr>
            <a:lvl2pPr marL="2142304" indent="0">
              <a:buNone/>
              <a:defRPr sz="13200"/>
            </a:lvl2pPr>
            <a:lvl3pPr marL="4284604" indent="0">
              <a:buNone/>
              <a:defRPr sz="11200"/>
            </a:lvl3pPr>
            <a:lvl4pPr marL="6426908" indent="0">
              <a:buNone/>
              <a:defRPr sz="9600"/>
            </a:lvl4pPr>
            <a:lvl5pPr marL="8569208" indent="0">
              <a:buNone/>
              <a:defRPr sz="9600"/>
            </a:lvl5pPr>
            <a:lvl6pPr marL="10711512" indent="0">
              <a:buNone/>
              <a:defRPr sz="9600"/>
            </a:lvl6pPr>
            <a:lvl7pPr marL="12853812" indent="0">
              <a:buNone/>
              <a:defRPr sz="9600"/>
            </a:lvl7pPr>
            <a:lvl8pPr marL="14996116" indent="0">
              <a:buNone/>
              <a:defRPr sz="9600"/>
            </a:lvl8pPr>
            <a:lvl9pPr marL="17138416" indent="0">
              <a:buNone/>
              <a:defRPr sz="9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9152" y="21469352"/>
            <a:ext cx="21945600" cy="3219448"/>
          </a:xfrm>
        </p:spPr>
        <p:txBody>
          <a:bodyPr/>
          <a:lstStyle>
            <a:lvl1pPr marL="0" indent="0">
              <a:buNone/>
              <a:defRPr sz="6800"/>
            </a:lvl1pPr>
            <a:lvl2pPr marL="2142304" indent="0">
              <a:buNone/>
              <a:defRPr sz="5600"/>
            </a:lvl2pPr>
            <a:lvl3pPr marL="4284604" indent="0">
              <a:buNone/>
              <a:defRPr sz="4800"/>
            </a:lvl3pPr>
            <a:lvl4pPr marL="6426908" indent="0">
              <a:buNone/>
              <a:defRPr sz="4400"/>
            </a:lvl4pPr>
            <a:lvl5pPr marL="8569208" indent="0">
              <a:buNone/>
              <a:defRPr sz="4400"/>
            </a:lvl5pPr>
            <a:lvl6pPr marL="10711512" indent="0">
              <a:buNone/>
              <a:defRPr sz="4400"/>
            </a:lvl6pPr>
            <a:lvl7pPr marL="12853812" indent="0">
              <a:buNone/>
              <a:defRPr sz="4400"/>
            </a:lvl7pPr>
            <a:lvl8pPr marL="14996116" indent="0">
              <a:buNone/>
              <a:defRPr sz="4400"/>
            </a:lvl8pPr>
            <a:lvl9pPr marL="17138416" indent="0">
              <a:buNone/>
              <a:defRPr sz="4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EBE9D-FB28-4B4E-BF94-96C059DF488B}" type="datetimeFigureOut">
              <a:rPr lang="en-US" smtClean="0"/>
              <a:pPr/>
              <a:t>11/4/2014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4F825-B09C-4C8B-8EC5-BF4C966903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28800" y="1098552"/>
            <a:ext cx="32918400" cy="4572000"/>
          </a:xfrm>
          <a:prstGeom prst="rect">
            <a:avLst/>
          </a:prstGeom>
        </p:spPr>
        <p:txBody>
          <a:bodyPr vert="horz" lIns="428460" tIns="214232" rIns="428460" bIns="214232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800" y="6400810"/>
            <a:ext cx="32918400" cy="18103852"/>
          </a:xfrm>
          <a:prstGeom prst="rect">
            <a:avLst/>
          </a:prstGeom>
        </p:spPr>
        <p:txBody>
          <a:bodyPr vert="horz" lIns="428460" tIns="214232" rIns="428460" bIns="21423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828800" y="25425410"/>
            <a:ext cx="8534400" cy="1460500"/>
          </a:xfrm>
          <a:prstGeom prst="rect">
            <a:avLst/>
          </a:prstGeom>
        </p:spPr>
        <p:txBody>
          <a:bodyPr vert="horz" lIns="428460" tIns="214232" rIns="428460" bIns="214232" rtlCol="0" anchor="ctr"/>
          <a:lstStyle>
            <a:lvl1pPr algn="l">
              <a:defRPr sz="5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EEBE9D-FB28-4B4E-BF94-96C059DF488B}" type="datetimeFigureOut">
              <a:rPr lang="en-US" smtClean="0"/>
              <a:pPr/>
              <a:t>11/4/2014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496800" y="25425410"/>
            <a:ext cx="11582400" cy="1460500"/>
          </a:xfrm>
          <a:prstGeom prst="rect">
            <a:avLst/>
          </a:prstGeom>
        </p:spPr>
        <p:txBody>
          <a:bodyPr vert="horz" lIns="428460" tIns="214232" rIns="428460" bIns="214232" rtlCol="0" anchor="ctr"/>
          <a:lstStyle>
            <a:lvl1pPr algn="ctr">
              <a:defRPr sz="5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6212800" y="25425410"/>
            <a:ext cx="8534400" cy="1460500"/>
          </a:xfrm>
          <a:prstGeom prst="rect">
            <a:avLst/>
          </a:prstGeom>
        </p:spPr>
        <p:txBody>
          <a:bodyPr vert="horz" lIns="428460" tIns="214232" rIns="428460" bIns="214232" rtlCol="0" anchor="ctr"/>
          <a:lstStyle>
            <a:lvl1pPr algn="r">
              <a:defRPr sz="5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B4F825-B09C-4C8B-8EC5-BF4C9669039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284604" rtl="0" eaLnBrk="1" latinLnBrk="0" hangingPunct="1">
        <a:spcBef>
          <a:spcPct val="0"/>
        </a:spcBef>
        <a:buNone/>
        <a:defRPr sz="20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06728" indent="-1606728" algn="l" defTabSz="4284604" rtl="0" eaLnBrk="1" latinLnBrk="0" hangingPunct="1">
        <a:spcBef>
          <a:spcPct val="20000"/>
        </a:spcBef>
        <a:buFont typeface="Arial" pitchFamily="34" charset="0"/>
        <a:buChar char="•"/>
        <a:defRPr sz="15200" kern="1200">
          <a:solidFill>
            <a:schemeClr val="tx1"/>
          </a:solidFill>
          <a:latin typeface="+mn-lt"/>
          <a:ea typeface="+mn-ea"/>
          <a:cs typeface="+mn-cs"/>
        </a:defRPr>
      </a:lvl1pPr>
      <a:lvl2pPr marL="3481240" indent="-1338940" algn="l" defTabSz="4284604" rtl="0" eaLnBrk="1" latinLnBrk="0" hangingPunct="1">
        <a:spcBef>
          <a:spcPct val="20000"/>
        </a:spcBef>
        <a:buFont typeface="Arial" pitchFamily="34" charset="0"/>
        <a:buChar char="–"/>
        <a:defRPr sz="13200" kern="1200">
          <a:solidFill>
            <a:schemeClr val="tx1"/>
          </a:solidFill>
          <a:latin typeface="+mn-lt"/>
          <a:ea typeface="+mn-ea"/>
          <a:cs typeface="+mn-cs"/>
        </a:defRPr>
      </a:lvl2pPr>
      <a:lvl3pPr marL="5355756" indent="-1071152" algn="l" defTabSz="4284604" rtl="0" eaLnBrk="1" latinLnBrk="0" hangingPunct="1">
        <a:spcBef>
          <a:spcPct val="20000"/>
        </a:spcBef>
        <a:buFont typeface="Arial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3pPr>
      <a:lvl4pPr marL="7498056" indent="-1071152" algn="l" defTabSz="4284604" rtl="0" eaLnBrk="1" latinLnBrk="0" hangingPunct="1">
        <a:spcBef>
          <a:spcPct val="20000"/>
        </a:spcBef>
        <a:buFont typeface="Arial" pitchFamily="34" charset="0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640360" indent="-1071152" algn="l" defTabSz="4284604" rtl="0" eaLnBrk="1" latinLnBrk="0" hangingPunct="1">
        <a:spcBef>
          <a:spcPct val="20000"/>
        </a:spcBef>
        <a:buFont typeface="Arial" pitchFamily="34" charset="0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1782660" indent="-1071152" algn="l" defTabSz="4284604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3924964" indent="-1071152" algn="l" defTabSz="4284604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067264" indent="-1071152" algn="l" defTabSz="4284604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209568" indent="-1071152" algn="l" defTabSz="4284604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284604" rtl="0" eaLnBrk="1" latinLnBrk="0" hangingPunct="1">
        <a:defRPr sz="8400" kern="1200">
          <a:solidFill>
            <a:schemeClr val="tx1"/>
          </a:solidFill>
          <a:latin typeface="+mn-lt"/>
          <a:ea typeface="+mn-ea"/>
          <a:cs typeface="+mn-cs"/>
        </a:defRPr>
      </a:lvl1pPr>
      <a:lvl2pPr marL="2142304" algn="l" defTabSz="4284604" rtl="0" eaLnBrk="1" latinLnBrk="0" hangingPunct="1">
        <a:defRPr sz="8400" kern="1200">
          <a:solidFill>
            <a:schemeClr val="tx1"/>
          </a:solidFill>
          <a:latin typeface="+mn-lt"/>
          <a:ea typeface="+mn-ea"/>
          <a:cs typeface="+mn-cs"/>
        </a:defRPr>
      </a:lvl2pPr>
      <a:lvl3pPr marL="4284604" algn="l" defTabSz="4284604" rtl="0" eaLnBrk="1" latinLnBrk="0" hangingPunct="1">
        <a:defRPr sz="8400" kern="1200">
          <a:solidFill>
            <a:schemeClr val="tx1"/>
          </a:solidFill>
          <a:latin typeface="+mn-lt"/>
          <a:ea typeface="+mn-ea"/>
          <a:cs typeface="+mn-cs"/>
        </a:defRPr>
      </a:lvl3pPr>
      <a:lvl4pPr marL="6426908" algn="l" defTabSz="4284604" rtl="0" eaLnBrk="1" latinLnBrk="0" hangingPunct="1">
        <a:defRPr sz="8400" kern="1200">
          <a:solidFill>
            <a:schemeClr val="tx1"/>
          </a:solidFill>
          <a:latin typeface="+mn-lt"/>
          <a:ea typeface="+mn-ea"/>
          <a:cs typeface="+mn-cs"/>
        </a:defRPr>
      </a:lvl4pPr>
      <a:lvl5pPr marL="8569208" algn="l" defTabSz="4284604" rtl="0" eaLnBrk="1" latinLnBrk="0" hangingPunct="1">
        <a:defRPr sz="8400" kern="1200">
          <a:solidFill>
            <a:schemeClr val="tx1"/>
          </a:solidFill>
          <a:latin typeface="+mn-lt"/>
          <a:ea typeface="+mn-ea"/>
          <a:cs typeface="+mn-cs"/>
        </a:defRPr>
      </a:lvl5pPr>
      <a:lvl6pPr marL="10711512" algn="l" defTabSz="4284604" rtl="0" eaLnBrk="1" latinLnBrk="0" hangingPunct="1">
        <a:defRPr sz="8400" kern="1200">
          <a:solidFill>
            <a:schemeClr val="tx1"/>
          </a:solidFill>
          <a:latin typeface="+mn-lt"/>
          <a:ea typeface="+mn-ea"/>
          <a:cs typeface="+mn-cs"/>
        </a:defRPr>
      </a:lvl6pPr>
      <a:lvl7pPr marL="12853812" algn="l" defTabSz="4284604" rtl="0" eaLnBrk="1" latinLnBrk="0" hangingPunct="1">
        <a:defRPr sz="8400" kern="1200">
          <a:solidFill>
            <a:schemeClr val="tx1"/>
          </a:solidFill>
          <a:latin typeface="+mn-lt"/>
          <a:ea typeface="+mn-ea"/>
          <a:cs typeface="+mn-cs"/>
        </a:defRPr>
      </a:lvl7pPr>
      <a:lvl8pPr marL="14996116" algn="l" defTabSz="4284604" rtl="0" eaLnBrk="1" latinLnBrk="0" hangingPunct="1">
        <a:defRPr sz="8400" kern="1200">
          <a:solidFill>
            <a:schemeClr val="tx1"/>
          </a:solidFill>
          <a:latin typeface="+mn-lt"/>
          <a:ea typeface="+mn-ea"/>
          <a:cs typeface="+mn-cs"/>
        </a:defRPr>
      </a:lvl8pPr>
      <a:lvl9pPr marL="17138416" algn="l" defTabSz="4284604" rtl="0" eaLnBrk="1" latinLnBrk="0" hangingPunct="1">
        <a:defRPr sz="8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brianf@udel.edu" TargetMode="External"/><Relationship Id="rId7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jpeg"/><Relationship Id="rId5" Type="http://schemas.openxmlformats.org/officeDocument/2006/relationships/image" Target="../media/image1.png"/><Relationship Id="rId4" Type="http://schemas.openxmlformats.org/officeDocument/2006/relationships/hyperlink" Target="mailto:choffner@gmu.ed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Flowchart: Stored Data 52"/>
          <p:cNvSpPr/>
          <p:nvPr/>
        </p:nvSpPr>
        <p:spPr>
          <a:xfrm>
            <a:off x="317506" y="6752695"/>
            <a:ext cx="11620500" cy="18422472"/>
          </a:xfrm>
          <a:prstGeom prst="flowChartOnlineStorage">
            <a:avLst/>
          </a:prstGeom>
          <a:solidFill>
            <a:schemeClr val="accent1">
              <a:lumMod val="40000"/>
              <a:lumOff val="6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-915475" y="5614640"/>
            <a:ext cx="15273740" cy="21558170"/>
          </a:xfrm>
          <a:prstGeom prst="flowChartOnlineStorage">
            <a:avLst/>
          </a:prstGeom>
          <a:noFill/>
          <a:ln>
            <a:noFill/>
          </a:ln>
        </p:spPr>
        <p:txBody>
          <a:bodyPr wrap="square" lIns="0" tIns="0" rIns="0" bIns="0" rtlCol="0">
            <a:normAutofit fontScale="55000" lnSpcReduction="20000"/>
          </a:bodyPr>
          <a:lstStyle/>
          <a:p>
            <a:pPr lvl="0">
              <a:lnSpc>
                <a:spcPct val="120000"/>
              </a:lnSpc>
            </a:pPr>
            <a:endParaRPr lang="en-US" sz="5600" b="1" dirty="0">
              <a:solidFill>
                <a:srgbClr val="003E8C"/>
              </a:solidFill>
              <a:latin typeface="Calibri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</a:pPr>
            <a:endParaRPr lang="en-US" sz="8000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69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87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Background</a:t>
            </a:r>
            <a:endParaRPr lang="en-US" sz="87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</a:pPr>
            <a:endParaRPr lang="en-US" sz="4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employment rate 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for people 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with 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disabilities 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continues to be 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  around 20% (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Dept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of Labor, 2014)</a:t>
            </a: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Challenging 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behaviors 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can 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make sustained employment more 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difficult and result in tracking people with DD to full-time day      treatment services and/or sheltered workshops</a:t>
            </a: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Problem behaviors can stem from multiple factors: e.g.,       communication challenges, frustration with job tasks, coaches               or co-workers.</a:t>
            </a: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Employment 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First  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has led to 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a greater push to presume that 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all 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individuals can find employment and can remain employed. </a:t>
            </a:r>
            <a:endParaRPr lang="en-US" sz="4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We will need well-informed staff who can work with  people to understand the cause of challenging 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behaviors 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and what is           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    being 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communicated, help identify 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compensatory strategies, 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and/or 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make 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changes 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to the environmental context. </a:t>
            </a:r>
            <a:endParaRPr lang="en-US" sz="4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Little 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information 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available about provider knowledge and          experience 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working with 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individuals with challenging                 behaviors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, how they 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assess these 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behaviors, 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steps                  taken 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to support the person and the 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situation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44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lvl="0">
              <a:lnSpc>
                <a:spcPct val="120000"/>
              </a:lnSpc>
            </a:pPr>
            <a:endParaRPr lang="en-US" sz="32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69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87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Method</a:t>
            </a:r>
          </a:p>
          <a:p>
            <a:pPr>
              <a:lnSpc>
                <a:spcPct val="120000"/>
              </a:lnSpc>
            </a:pPr>
            <a:endParaRPr lang="en-US" sz="4500" u="sng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4400" u="sng" dirty="0" smtClean="0">
                <a:latin typeface="Arial" pitchFamily="34" charset="0"/>
                <a:cs typeface="Arial" pitchFamily="34" charset="0"/>
              </a:rPr>
              <a:t>Participants</a:t>
            </a:r>
          </a:p>
          <a:p>
            <a:pPr marL="571500" indent="-571500">
              <a:lnSpc>
                <a:spcPct val="120000"/>
              </a:lnSpc>
              <a:buFont typeface="Arial" pitchFamily="34" charset="0"/>
              <a:buChar char="•"/>
            </a:pPr>
            <a:r>
              <a:rPr lang="en-US" sz="4400" dirty="0" smtClean="0">
                <a:latin typeface="Arial" pitchFamily="34" charset="0"/>
                <a:cs typeface="Arial" pitchFamily="34" charset="0"/>
              </a:rPr>
              <a:t>Web-based survey </a:t>
            </a:r>
            <a:r>
              <a:rPr lang="en-US" sz="4400" dirty="0">
                <a:latin typeface="Arial" pitchFamily="34" charset="0"/>
                <a:cs typeface="Arial" pitchFamily="34" charset="0"/>
              </a:rPr>
              <a:t>of 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Delaware’s employment support            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     service 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providers. </a:t>
            </a:r>
            <a:endParaRPr lang="en-US" sz="4400" dirty="0">
              <a:latin typeface="Arial" pitchFamily="34" charset="0"/>
              <a:cs typeface="Arial" pitchFamily="34" charset="0"/>
            </a:endParaRPr>
          </a:p>
          <a:p>
            <a:pPr marL="571500" indent="-571500">
              <a:lnSpc>
                <a:spcPct val="120000"/>
              </a:lnSpc>
              <a:buFont typeface="Arial" pitchFamily="34" charset="0"/>
              <a:buChar char="•"/>
            </a:pPr>
            <a:r>
              <a:rPr lang="en-US" sz="4400" dirty="0" smtClean="0">
                <a:latin typeface="Arial" pitchFamily="34" charset="0"/>
                <a:cs typeface="Arial" pitchFamily="34" charset="0"/>
              </a:rPr>
              <a:t>A list of agency contacts was provided by Vocational      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   Rehabilitation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. A link to the web-based survey was                          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     e-mailed 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to all contact people by a third party. This                   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    person 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then disseminated within their organization.</a:t>
            </a:r>
          </a:p>
          <a:p>
            <a:pPr marL="571500" indent="-571500">
              <a:lnSpc>
                <a:spcPct val="120000"/>
              </a:lnSpc>
              <a:buFont typeface="Arial" pitchFamily="34" charset="0"/>
              <a:buChar char="•"/>
            </a:pPr>
            <a:r>
              <a:rPr lang="en-US" sz="4400" dirty="0" smtClean="0">
                <a:latin typeface="Arial" pitchFamily="34" charset="0"/>
                <a:cs typeface="Arial" pitchFamily="34" charset="0"/>
              </a:rPr>
              <a:t>51 staff (managers </a:t>
            </a:r>
            <a:r>
              <a:rPr lang="en-US" sz="4400" dirty="0">
                <a:latin typeface="Arial" pitchFamily="34" charset="0"/>
                <a:cs typeface="Arial" pitchFamily="34" charset="0"/>
              </a:rPr>
              <a:t>and front-line 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staff) from Delaware     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    employment 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service providers. Difficult to </a:t>
            </a:r>
            <a:r>
              <a:rPr lang="en-US" sz="4400" dirty="0">
                <a:latin typeface="Arial" pitchFamily="34" charset="0"/>
                <a:cs typeface="Arial" pitchFamily="34" charset="0"/>
              </a:rPr>
              <a:t>estimate the 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             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  overall </a:t>
            </a:r>
            <a:r>
              <a:rPr lang="en-US" sz="4400" dirty="0">
                <a:latin typeface="Arial" pitchFamily="34" charset="0"/>
                <a:cs typeface="Arial" pitchFamily="34" charset="0"/>
              </a:rPr>
              <a:t>percentage of 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the population </a:t>
            </a:r>
            <a:r>
              <a:rPr lang="en-US" sz="4400" dirty="0">
                <a:latin typeface="Arial" pitchFamily="34" charset="0"/>
                <a:cs typeface="Arial" pitchFamily="34" charset="0"/>
              </a:rPr>
              <a:t>that 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responded.</a:t>
            </a:r>
          </a:p>
          <a:p>
            <a:pPr>
              <a:lnSpc>
                <a:spcPct val="120000"/>
              </a:lnSpc>
            </a:pPr>
            <a:r>
              <a:rPr lang="en-US" sz="4400" u="sng" dirty="0" smtClean="0">
                <a:latin typeface="Arial" pitchFamily="34" charset="0"/>
                <a:cs typeface="Arial" pitchFamily="34" charset="0"/>
              </a:rPr>
              <a:t>Survey</a:t>
            </a:r>
            <a:endParaRPr lang="en-US" sz="4400" u="sng" dirty="0">
              <a:latin typeface="Arial" pitchFamily="34" charset="0"/>
              <a:cs typeface="Arial" pitchFamily="34" charset="0"/>
            </a:endParaRPr>
          </a:p>
          <a:p>
            <a:pPr marL="571500" indent="-571500">
              <a:lnSpc>
                <a:spcPct val="120000"/>
              </a:lnSpc>
              <a:buFont typeface="Arial" pitchFamily="34" charset="0"/>
              <a:buChar char="•"/>
            </a:pPr>
            <a:r>
              <a:rPr lang="en-US" sz="4400" dirty="0">
                <a:latin typeface="Arial" pitchFamily="34" charset="0"/>
                <a:cs typeface="Arial" pitchFamily="34" charset="0"/>
              </a:rPr>
              <a:t>Survey respondents identified different challenging 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            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    behaviors </a:t>
            </a:r>
            <a:r>
              <a:rPr lang="en-US" sz="4400" dirty="0">
                <a:latin typeface="Arial" pitchFamily="34" charset="0"/>
                <a:cs typeface="Arial" pitchFamily="34" charset="0"/>
              </a:rPr>
              <a:t>they encounter in a client's workplace and their 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         methods </a:t>
            </a:r>
            <a:r>
              <a:rPr lang="en-US" sz="4400" dirty="0">
                <a:latin typeface="Arial" pitchFamily="34" charset="0"/>
                <a:cs typeface="Arial" pitchFamily="34" charset="0"/>
              </a:rPr>
              <a:t>for understanding and responding to the behavior. Respondents 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also </a:t>
            </a:r>
            <a:r>
              <a:rPr lang="en-US" sz="4400" dirty="0">
                <a:latin typeface="Arial" pitchFamily="34" charset="0"/>
                <a:cs typeface="Arial" pitchFamily="34" charset="0"/>
              </a:rPr>
              <a:t>shared their beliefs about people with 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 challenging 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behaviors </a:t>
            </a:r>
            <a:r>
              <a:rPr lang="en-US" sz="4400" dirty="0">
                <a:latin typeface="Arial" pitchFamily="34" charset="0"/>
                <a:cs typeface="Arial" pitchFamily="34" charset="0"/>
              </a:rPr>
              <a:t>being able to successfully maintain 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 employment</a:t>
            </a:r>
            <a:r>
              <a:rPr lang="en-US" sz="4400" dirty="0">
                <a:latin typeface="Arial" pitchFamily="34" charset="0"/>
                <a:cs typeface="Arial" pitchFamily="34" charset="0"/>
              </a:rPr>
              <a:t>. </a:t>
            </a:r>
            <a:endParaRPr lang="en-US" sz="4400" u="sng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</a:pPr>
            <a:endParaRPr lang="en-US" sz="4400" u="sng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4400" u="sng" dirty="0" smtClean="0">
                <a:latin typeface="Arial" pitchFamily="34" charset="0"/>
                <a:cs typeface="Arial" pitchFamily="34" charset="0"/>
              </a:rPr>
              <a:t>Analyses</a:t>
            </a:r>
            <a:endParaRPr lang="en-US" sz="4400" u="sng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Descriptive 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statistics as well as categorization and content 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analysis 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of different approaches to methods used by employment 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    service 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providers for understanding and responding to behavioral challenges in workplace settings.</a:t>
            </a:r>
          </a:p>
          <a:p>
            <a:pPr>
              <a:lnSpc>
                <a:spcPct val="120000"/>
              </a:lnSpc>
            </a:pPr>
            <a:endParaRPr lang="en-US" sz="5600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>
              <a:lnSpc>
                <a:spcPct val="120000"/>
              </a:lnSpc>
              <a:buFont typeface="Arial" pitchFamily="34" charset="0"/>
              <a:buChar char="•"/>
            </a:pPr>
            <a:endParaRPr lang="en-US" sz="2800" dirty="0" smtClean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7" name="Straight Connector 56"/>
          <p:cNvCxnSpPr/>
          <p:nvPr/>
        </p:nvCxnSpPr>
        <p:spPr>
          <a:xfrm>
            <a:off x="660400" y="5480032"/>
            <a:ext cx="35115500" cy="0"/>
          </a:xfrm>
          <a:prstGeom prst="line">
            <a:avLst/>
          </a:prstGeom>
          <a:ln>
            <a:solidFill>
              <a:srgbClr val="00337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Flowchart: Stored Data 50"/>
          <p:cNvSpPr/>
          <p:nvPr/>
        </p:nvSpPr>
        <p:spPr>
          <a:xfrm rot="10800000">
            <a:off x="24512652" y="6752695"/>
            <a:ext cx="11712576" cy="18422472"/>
          </a:xfrm>
          <a:prstGeom prst="flowChartOnlineStorage">
            <a:avLst/>
          </a:prstGeom>
          <a:solidFill>
            <a:schemeClr val="accent1">
              <a:lumMod val="40000"/>
              <a:lumOff val="6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lIns="91440" tIns="45720" rIns="91440" bIns="45720" rtlCol="0" anchor="t"/>
          <a:lstStyle/>
          <a:p>
            <a:pPr algn="ctr"/>
            <a:endParaRPr lang="en-US" sz="5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4672428" y="25662522"/>
            <a:ext cx="7054992" cy="1384995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2800" b="1" dirty="0">
                <a:solidFill>
                  <a:srgbClr val="003E8C"/>
                </a:solidFill>
              </a:rPr>
              <a:t>Contact Information</a:t>
            </a:r>
            <a:r>
              <a:rPr lang="en-US" sz="2800" b="1" u="sng" dirty="0"/>
              <a:t/>
            </a:r>
            <a:br>
              <a:rPr lang="en-US" sz="2800" b="1" u="sng" dirty="0"/>
            </a:br>
            <a:r>
              <a:rPr lang="en-US" sz="2800" dirty="0" smtClean="0"/>
              <a:t>Brian Freedman </a:t>
            </a:r>
            <a:r>
              <a:rPr lang="en-US" sz="2800" dirty="0" smtClean="0">
                <a:hlinkClick r:id="rId3"/>
              </a:rPr>
              <a:t>brianf@udel.edu</a:t>
            </a:r>
            <a:endParaRPr lang="en-US" sz="2800" dirty="0" smtClean="0"/>
          </a:p>
          <a:p>
            <a:pPr algn="ctr"/>
            <a:r>
              <a:rPr lang="en-US" sz="2800" dirty="0" smtClean="0"/>
              <a:t>Christine </a:t>
            </a:r>
            <a:r>
              <a:rPr lang="en-US" sz="2800" dirty="0" smtClean="0"/>
              <a:t>Barthold </a:t>
            </a:r>
            <a:r>
              <a:rPr lang="en-US" sz="2800" dirty="0" smtClean="0">
                <a:hlinkClick r:id="rId4"/>
              </a:rPr>
              <a:t>choffner@gmu.edu</a:t>
            </a:r>
            <a:r>
              <a:rPr lang="en-US" sz="2800" dirty="0" smtClean="0"/>
              <a:t> 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7545919" y="293596"/>
            <a:ext cx="19276481" cy="2308324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7200" b="1" dirty="0">
                <a:solidFill>
                  <a:srgbClr val="1F497D"/>
                </a:solidFill>
              </a:rPr>
              <a:t>Employment service providers understanding and practice regarding clients' challenging </a:t>
            </a:r>
            <a:r>
              <a:rPr lang="en-US" sz="7200" b="1" dirty="0" smtClean="0">
                <a:solidFill>
                  <a:srgbClr val="1F497D"/>
                </a:solidFill>
              </a:rPr>
              <a:t>behaviors</a:t>
            </a:r>
            <a:endParaRPr lang="en-US" sz="7200" b="1" dirty="0">
              <a:solidFill>
                <a:srgbClr val="1F497D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046199" y="3153678"/>
            <a:ext cx="184731" cy="954107"/>
          </a:xfrm>
          <a:prstGeom prst="rect">
            <a:avLst/>
          </a:prstGeom>
          <a:noFill/>
        </p:spPr>
        <p:txBody>
          <a:bodyPr wrap="none" lIns="91440" tIns="45720" rIns="91440" bIns="45720" rtlCol="0">
            <a:spAutoFit/>
          </a:bodyPr>
          <a:lstStyle/>
          <a:p>
            <a:pPr algn="ctr"/>
            <a:endParaRPr lang="en-US" sz="5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6361510" y="6752695"/>
            <a:ext cx="9863718" cy="19728478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48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Conclusions</a:t>
            </a:r>
            <a:endParaRPr lang="en-US" sz="48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Diversity in training and educational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backgrounds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may result in inconsistent methods for assessment and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intervention.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lvl="0"/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sz="2400" dirty="0" smtClean="0">
                <a:latin typeface="Arial" pitchFamily="34" charset="0"/>
                <a:cs typeface="Arial" pitchFamily="34" charset="0"/>
              </a:rPr>
              <a:t>Staff and supervisors indicate a general understanding and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use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of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 more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positive-based interventions</a:t>
            </a:r>
          </a:p>
          <a:p>
            <a:pPr lvl="0"/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sz="2400" dirty="0" smtClean="0">
                <a:latin typeface="Arial" pitchFamily="34" charset="0"/>
                <a:cs typeface="Arial" pitchFamily="34" charset="0"/>
              </a:rPr>
              <a:t>Respondents identified problem behaviors (noncompliance and     social skills) that are typically identified prior to adulthood and addressed in school. </a:t>
            </a:r>
          </a:p>
          <a:p>
            <a:pPr lvl="0"/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sz="2400" dirty="0" smtClean="0">
                <a:latin typeface="Arial" pitchFamily="34" charset="0"/>
                <a:cs typeface="Arial" pitchFamily="34" charset="0"/>
              </a:rPr>
              <a:t>Intensity of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challenging behavior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and intensity of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supports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are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 important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considerations for providers when deciding appropriateness for community employment </a:t>
            </a:r>
          </a:p>
          <a:p>
            <a:pPr lvl="0"/>
            <a:r>
              <a:rPr lang="en-US" sz="2400" dirty="0"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 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           </a:t>
            </a:r>
            <a:r>
              <a:rPr lang="en-US" sz="2400" dirty="0"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N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eed for better understanding of how to support intense                  </a:t>
            </a:r>
          </a:p>
          <a:p>
            <a:pPr lvl="0"/>
            <a:r>
              <a:rPr lang="en-US" sz="2400" dirty="0"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 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                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challenging behaviors 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more efficiently and effectively</a:t>
            </a:r>
          </a:p>
          <a:p>
            <a:pPr lvl="0"/>
            <a:r>
              <a:rPr lang="en-US" sz="2400" dirty="0"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 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           Need for improved support plans prior to transition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lvl="0"/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sz="2400" dirty="0" smtClean="0">
                <a:latin typeface="Arial" pitchFamily="34" charset="0"/>
                <a:cs typeface="Arial" pitchFamily="34" charset="0"/>
              </a:rPr>
              <a:t>Counseling is highly used: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        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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Need for a stronger operational definition</a:t>
            </a:r>
          </a:p>
          <a:p>
            <a:pPr lvl="0"/>
            <a:r>
              <a:rPr lang="en-US" sz="2400" dirty="0" smtClean="0">
                <a:latin typeface="Arial" pitchFamily="34" charset="0"/>
                <a:cs typeface="Arial" pitchFamily="34" charset="0"/>
              </a:rPr>
              <a:t>          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 Is counseling being provided by non-counselors? </a:t>
            </a:r>
          </a:p>
          <a:p>
            <a:pPr lvl="0"/>
            <a:r>
              <a:rPr lang="en-US" sz="2400" dirty="0"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 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         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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Need to help staff understand situations where this         </a:t>
            </a:r>
          </a:p>
          <a:p>
            <a:pPr lvl="0"/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             may be more/less effective</a:t>
            </a:r>
          </a:p>
          <a:p>
            <a:pPr lvl="0"/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Culture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of removal and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exclusion</a:t>
            </a:r>
          </a:p>
          <a:p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sz="2400" dirty="0" smtClean="0">
                <a:latin typeface="Arial" pitchFamily="34" charset="0"/>
                <a:cs typeface="Arial" pitchFamily="34" charset="0"/>
              </a:rPr>
              <a:t>Results may be skewed:</a:t>
            </a:r>
          </a:p>
          <a:p>
            <a:pPr lvl="0"/>
            <a:r>
              <a:rPr lang="en-US" sz="2400" dirty="0" smtClean="0">
                <a:latin typeface="Arial" pitchFamily="34" charset="0"/>
                <a:cs typeface="Arial" pitchFamily="34" charset="0"/>
              </a:rPr>
              <a:t>          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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Social response bias</a:t>
            </a:r>
          </a:p>
          <a:p>
            <a:pPr lvl="0"/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        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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Sample selection – clients with more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severe challenging               </a:t>
            </a:r>
          </a:p>
          <a:p>
            <a:pPr lvl="0"/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             b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ehaviors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may be routed away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from employment options</a:t>
            </a:r>
            <a:endParaRPr lang="en-US" sz="48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48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Implications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Increased training would  promote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more consistent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use of evidence-based practice for understanding and supporting people with challenging behaviors.</a:t>
            </a:r>
          </a:p>
          <a:p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Consideration for greater focus on pre-transition support for challenging behaviors as they relate to employment</a:t>
            </a:r>
          </a:p>
          <a:p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        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 Another reason for pre-transition work experience</a:t>
            </a:r>
          </a:p>
          <a:p>
            <a:r>
              <a:rPr lang="en-US" sz="2400" dirty="0"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 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          Consider an FBA model that includes Person-                      </a:t>
            </a:r>
          </a:p>
          <a:p>
            <a:r>
              <a:rPr lang="en-US" sz="2400" dirty="0"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 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              Centered philosophy to guide understanding and</a:t>
            </a:r>
          </a:p>
          <a:p>
            <a:r>
              <a:rPr lang="en-US" sz="2400" dirty="0"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 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              motivation for change</a:t>
            </a:r>
            <a:endParaRPr lang="en-US" sz="28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32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References</a:t>
            </a:r>
          </a:p>
          <a:p>
            <a:pPr marL="731520" indent="-457200"/>
            <a:r>
              <a:rPr lang="en-US" sz="1600" dirty="0"/>
              <a:t>Roth, M. E., Gillis, J. M., &amp; </a:t>
            </a:r>
            <a:r>
              <a:rPr lang="en-US" sz="1600" dirty="0" err="1"/>
              <a:t>DiGennaro</a:t>
            </a:r>
            <a:r>
              <a:rPr lang="en-US" sz="1600" dirty="0"/>
              <a:t> Reed, F. D. (2014). A Meta-Analysis of Behavioral Interventions </a:t>
            </a:r>
            <a:r>
              <a:rPr lang="en-US" sz="1600" dirty="0" smtClean="0"/>
              <a:t>for Adolescents </a:t>
            </a:r>
            <a:r>
              <a:rPr lang="en-US" sz="1600" dirty="0"/>
              <a:t>and Adults with Autism Spectrum Disorders. </a:t>
            </a:r>
            <a:r>
              <a:rPr lang="en-US" sz="1600" i="1" dirty="0"/>
              <a:t>Journal of Behavioral Education</a:t>
            </a:r>
            <a:r>
              <a:rPr lang="en-US" sz="1600" dirty="0"/>
              <a:t>, </a:t>
            </a:r>
            <a:r>
              <a:rPr lang="en-US" sz="1600" i="1" dirty="0"/>
              <a:t>23</a:t>
            </a:r>
            <a:r>
              <a:rPr lang="en-US" sz="1600" dirty="0"/>
              <a:t>(2), </a:t>
            </a:r>
            <a:endParaRPr lang="en-US" sz="1600" dirty="0" smtClean="0"/>
          </a:p>
          <a:p>
            <a:pPr marL="731520" indent="-457200"/>
            <a:r>
              <a:rPr lang="en-US" sz="1600" dirty="0"/>
              <a:t> </a:t>
            </a:r>
            <a:r>
              <a:rPr lang="en-US" sz="1600" dirty="0" smtClean="0"/>
              <a:t>        </a:t>
            </a:r>
            <a:r>
              <a:rPr lang="en-US" sz="1600" dirty="0" smtClean="0"/>
              <a:t>258–286</a:t>
            </a:r>
            <a:r>
              <a:rPr lang="en-US" sz="1600" dirty="0"/>
              <a:t>. doi:10.1007/s10864-013-9189-x</a:t>
            </a:r>
          </a:p>
          <a:p>
            <a:pPr marL="731520" indent="-457200"/>
            <a:r>
              <a:rPr lang="en-US" sz="1600" dirty="0"/>
              <a:t>Taylor, J. L., &amp; </a:t>
            </a:r>
            <a:r>
              <a:rPr lang="en-US" sz="1600" dirty="0" err="1"/>
              <a:t>Mailick</a:t>
            </a:r>
            <a:r>
              <a:rPr lang="en-US" sz="1600" dirty="0"/>
              <a:t>, M. R. (2014). A longitudinal examination of 10-year change in vocational and </a:t>
            </a:r>
            <a:endParaRPr lang="en-US" sz="1600" dirty="0" smtClean="0"/>
          </a:p>
          <a:p>
            <a:pPr marL="731520" indent="-457200"/>
            <a:r>
              <a:rPr lang="en-US" sz="1600" dirty="0"/>
              <a:t> </a:t>
            </a:r>
            <a:r>
              <a:rPr lang="en-US" sz="1600" dirty="0" smtClean="0"/>
              <a:t>        </a:t>
            </a:r>
            <a:r>
              <a:rPr lang="en-US" sz="1600" dirty="0" smtClean="0"/>
              <a:t>educational </a:t>
            </a:r>
            <a:r>
              <a:rPr lang="en-US" sz="1600" dirty="0"/>
              <a:t>activities for adults with autism spectrum disorders. </a:t>
            </a:r>
            <a:r>
              <a:rPr lang="en-US" sz="1600" i="1" dirty="0"/>
              <a:t>Developmental Psychology</a:t>
            </a:r>
            <a:r>
              <a:rPr lang="en-US" sz="1600" dirty="0"/>
              <a:t>, </a:t>
            </a:r>
            <a:endParaRPr lang="en-US" sz="1600" dirty="0" smtClean="0"/>
          </a:p>
          <a:p>
            <a:pPr marL="731520" indent="-457200"/>
            <a:r>
              <a:rPr lang="en-US" sz="1600" i="1" dirty="0"/>
              <a:t> </a:t>
            </a:r>
            <a:r>
              <a:rPr lang="en-US" sz="1600" i="1" dirty="0" smtClean="0"/>
              <a:t>        </a:t>
            </a:r>
            <a:r>
              <a:rPr lang="en-US" sz="1600" i="1" dirty="0" smtClean="0"/>
              <a:t>50</a:t>
            </a:r>
            <a:r>
              <a:rPr lang="en-US" sz="1600" dirty="0" smtClean="0"/>
              <a:t>(3</a:t>
            </a:r>
            <a:r>
              <a:rPr lang="en-US" sz="1600" dirty="0"/>
              <a:t>), 699–708. doi:10.1037/</a:t>
            </a:r>
            <a:r>
              <a:rPr lang="en-US" sz="1600" dirty="0" smtClean="0"/>
              <a:t>a0034297</a:t>
            </a:r>
          </a:p>
          <a:p>
            <a:pPr marL="731520" indent="-457200"/>
            <a:r>
              <a:rPr lang="en-US" sz="1600" dirty="0"/>
              <a:t>U.S. Department of Labor (2014).</a:t>
            </a:r>
            <a:r>
              <a:rPr lang="en-US" sz="1600" b="1" dirty="0"/>
              <a:t> </a:t>
            </a:r>
            <a:r>
              <a:rPr lang="en-US" sz="1600" dirty="0"/>
              <a:t>Employment status of the civilian population by sex, age, and </a:t>
            </a:r>
            <a:endParaRPr lang="en-US" sz="1600" dirty="0" smtClean="0"/>
          </a:p>
          <a:p>
            <a:pPr marL="731520" indent="-457200"/>
            <a:r>
              <a:rPr lang="en-US" sz="1600" dirty="0" smtClean="0"/>
              <a:t>        disability </a:t>
            </a:r>
            <a:r>
              <a:rPr lang="en-US" sz="1600" dirty="0"/>
              <a:t>status, not seasonally adjusted. Retrieved from </a:t>
            </a:r>
            <a:endParaRPr lang="en-US" sz="1600" dirty="0" smtClean="0"/>
          </a:p>
          <a:p>
            <a:pPr marL="731520" indent="-457200"/>
            <a:r>
              <a:rPr lang="en-US" sz="1600" dirty="0"/>
              <a:t> </a:t>
            </a:r>
            <a:r>
              <a:rPr lang="en-US" sz="1600" dirty="0" smtClean="0"/>
              <a:t>       </a:t>
            </a:r>
            <a:r>
              <a:rPr lang="en-US" sz="1600" dirty="0" smtClean="0"/>
              <a:t>http</a:t>
            </a:r>
            <a:r>
              <a:rPr lang="en-US" sz="1600" dirty="0"/>
              <a:t>://www.bls.gov/news.release/empsit.t06.htm.</a:t>
            </a:r>
          </a:p>
          <a:p>
            <a:endParaRPr lang="en-US" sz="48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endParaRPr lang="en-US" sz="20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824850" y="3763410"/>
            <a:ext cx="20750149" cy="12208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             George Mason University	                             University of Delaware</a:t>
            </a:r>
            <a:r>
              <a:rPr lang="en-US" sz="4400" baseline="30000" dirty="0" smtClean="0"/>
              <a:t>	</a:t>
            </a:r>
            <a:endParaRPr lang="en-US" sz="4400" dirty="0"/>
          </a:p>
        </p:txBody>
      </p:sp>
      <p:pic>
        <p:nvPicPr>
          <p:cNvPr id="19" name="Picture 5" descr="\\uno.oet.udel.edu\cds\Shared\STANDARDS\CDS-UD logos\CDS-UD_logo_cmyk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464" y="619007"/>
            <a:ext cx="6161088" cy="1316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 descr="C:\Users\Freedman\Pictures\DMD\photo-7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49224" y="211576"/>
            <a:ext cx="6966504" cy="5203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7624132" y="2840080"/>
            <a:ext cx="219287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Christine Barthold, Ph.D., BCBA, LBA             Brian Freedman, Ph.D.</a:t>
            </a:r>
            <a:endParaRPr lang="en-US" sz="5400" dirty="0"/>
          </a:p>
        </p:txBody>
      </p:sp>
      <p:sp>
        <p:nvSpPr>
          <p:cNvPr id="18" name="TextBox 17"/>
          <p:cNvSpPr txBox="1"/>
          <p:nvPr/>
        </p:nvSpPr>
        <p:spPr>
          <a:xfrm>
            <a:off x="12434952" y="6752695"/>
            <a:ext cx="12268200" cy="15296495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48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Results</a:t>
            </a:r>
            <a:endParaRPr lang="en-US" sz="48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3200" b="1" u="sng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Overall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In both groups, about half of providers had degrees in fields other than teaching, counseling, or other human services. 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Supervisors’ results in identifying their capacity to support is more variable than direct care staff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In general supervisors seem to have more experience with challenging behaviors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Both direct care and supervisors are most likely to counsel individuals with problem behavior</a:t>
            </a:r>
          </a:p>
          <a:p>
            <a:pPr lvl="0"/>
            <a:endParaRPr lang="en-US" sz="32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3200" b="1" u="sng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Comparisons of Groups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What types of challenging behavior are most common in supported employment?</a:t>
            </a:r>
          </a:p>
          <a:p>
            <a:pPr marL="514350" indent="-514350">
              <a:buAutoNum type="arabicPeriod"/>
            </a:pP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marL="514350" indent="-514350">
              <a:buAutoNum type="arabicPeriod"/>
            </a:pP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AutoNum type="arabicPeriod"/>
            </a:pP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marL="514350" indent="-514350">
              <a:buAutoNum type="arabicPeriod"/>
            </a:pP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AutoNum type="arabicPeriod"/>
            </a:pP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marL="514350" indent="-514350">
              <a:buAutoNum type="arabicPeriod"/>
            </a:pP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AutoNum type="arabicPeriod"/>
            </a:pP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What are typical considerations you make when deciding whether someone is appropriate for community employment?</a:t>
            </a:r>
          </a:p>
          <a:p>
            <a:pPr marL="514350" indent="-514350">
              <a:buAutoNum type="arabicPeriod"/>
            </a:pP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AutoNum type="arabicPeriod"/>
            </a:pP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marL="514350" indent="-514350">
              <a:buAutoNum type="arabicPeriod"/>
            </a:pP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AutoNum type="arabicPeriod"/>
            </a:pPr>
            <a:endParaRPr lang="en-US" sz="2800" dirty="0">
              <a:latin typeface="Arial" pitchFamily="34" charset="0"/>
              <a:cs typeface="Arial" pitchFamily="34" charset="0"/>
            </a:endParaRPr>
          </a:p>
          <a:p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Font typeface="+mj-lt"/>
              <a:buAutoNum type="arabicPeriod"/>
            </a:pP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What types of supports are you most likely to use when addressing challenging behavior?</a:t>
            </a:r>
          </a:p>
          <a:p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endParaRPr lang="en-US" sz="3200" b="1" u="sng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8450918"/>
              </p:ext>
            </p:extLst>
          </p:nvPr>
        </p:nvGraphicFramePr>
        <p:xfrm>
          <a:off x="12710209" y="13589069"/>
          <a:ext cx="11418936" cy="21271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37252"/>
                <a:gridCol w="6381684"/>
              </a:tblGrid>
              <a:tr h="755581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Supervisor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Direct Care Staff</a:t>
                      </a:r>
                      <a:endParaRPr lang="en-US" sz="2800" dirty="0"/>
                    </a:p>
                  </a:txBody>
                  <a:tcPr/>
                </a:tc>
              </a:tr>
              <a:tr h="931333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Noncompliance (84%)</a:t>
                      </a:r>
                    </a:p>
                    <a:p>
                      <a:r>
                        <a:rPr lang="en-US" sz="2800" dirty="0" smtClean="0"/>
                        <a:t>Social Skills (84%)</a:t>
                      </a:r>
                    </a:p>
                    <a:p>
                      <a:r>
                        <a:rPr lang="en-US" sz="2800" dirty="0" smtClean="0"/>
                        <a:t>Hygiene (42%)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Hygiene (72%)</a:t>
                      </a:r>
                    </a:p>
                    <a:p>
                      <a:r>
                        <a:rPr lang="en-US" sz="2800" dirty="0" smtClean="0"/>
                        <a:t>Disruptive</a:t>
                      </a:r>
                      <a:r>
                        <a:rPr lang="en-US" sz="2800" baseline="0" dirty="0" smtClean="0"/>
                        <a:t> Behavior (42%)</a:t>
                      </a:r>
                    </a:p>
                    <a:p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3482710"/>
              </p:ext>
            </p:extLst>
          </p:nvPr>
        </p:nvGraphicFramePr>
        <p:xfrm>
          <a:off x="12724509" y="17516475"/>
          <a:ext cx="11425304" cy="21379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14903"/>
                <a:gridCol w="6510401"/>
              </a:tblGrid>
              <a:tr h="766317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Supervisor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Direct Care Staff</a:t>
                      </a:r>
                      <a:endParaRPr lang="en-US" sz="2800" dirty="0"/>
                    </a:p>
                  </a:txBody>
                  <a:tcPr/>
                </a:tc>
              </a:tr>
              <a:tr h="1145552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Intensity of Support (65%)</a:t>
                      </a:r>
                    </a:p>
                    <a:p>
                      <a:r>
                        <a:rPr lang="en-US" sz="2800" dirty="0" smtClean="0"/>
                        <a:t>Intensity</a:t>
                      </a:r>
                      <a:r>
                        <a:rPr lang="en-US" sz="2800" baseline="0" dirty="0" smtClean="0"/>
                        <a:t> of Behavior (65%)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Intensity of Behavior (47%)</a:t>
                      </a:r>
                    </a:p>
                    <a:p>
                      <a:r>
                        <a:rPr lang="en-US" sz="2800" dirty="0" smtClean="0"/>
                        <a:t>Recent</a:t>
                      </a:r>
                      <a:r>
                        <a:rPr lang="en-US" sz="2800" baseline="0" dirty="0" smtClean="0"/>
                        <a:t> History of Problem Behavior (47%)</a:t>
                      </a:r>
                    </a:p>
                    <a:p>
                      <a:r>
                        <a:rPr lang="en-US" sz="2800" baseline="0" dirty="0" smtClean="0"/>
                        <a:t>Intensity of Support (42%)</a:t>
                      </a:r>
                      <a:endParaRPr lang="en-US" sz="2800" dirty="0" smtClean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8327117"/>
              </p:ext>
            </p:extLst>
          </p:nvPr>
        </p:nvGraphicFramePr>
        <p:xfrm>
          <a:off x="12727169" y="21475700"/>
          <a:ext cx="11396728" cy="30609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86326"/>
                <a:gridCol w="6510402"/>
              </a:tblGrid>
              <a:tr h="835878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Supervisor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Direct Care Staff</a:t>
                      </a:r>
                      <a:endParaRPr lang="en-US" sz="2800" dirty="0"/>
                    </a:p>
                  </a:txBody>
                  <a:tcPr/>
                </a:tc>
              </a:tr>
              <a:tr h="835878">
                <a:tc>
                  <a:txBody>
                    <a:bodyPr/>
                    <a:lstStyle/>
                    <a:p>
                      <a:pPr marL="0" marR="0" indent="0" algn="l" defTabSz="428460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aseline="0" dirty="0" smtClean="0"/>
                        <a:t>Counseling (84%)</a:t>
                      </a:r>
                      <a:endParaRPr lang="en-US" sz="2800" dirty="0" smtClean="0"/>
                    </a:p>
                    <a:p>
                      <a:r>
                        <a:rPr lang="en-US" sz="2800" dirty="0" smtClean="0"/>
                        <a:t>Praise (84%)</a:t>
                      </a:r>
                    </a:p>
                    <a:p>
                      <a:r>
                        <a:rPr lang="en-US" sz="2800" dirty="0" smtClean="0"/>
                        <a:t>Communication</a:t>
                      </a:r>
                      <a:r>
                        <a:rPr lang="en-US" sz="2800" baseline="0" dirty="0" smtClean="0"/>
                        <a:t> Training (71%)</a:t>
                      </a:r>
                    </a:p>
                    <a:p>
                      <a:r>
                        <a:rPr lang="en-US" sz="2800" baseline="0" dirty="0" smtClean="0"/>
                        <a:t>Prompts (65%)</a:t>
                      </a:r>
                    </a:p>
                    <a:p>
                      <a:r>
                        <a:rPr lang="en-US" sz="2800" baseline="0" dirty="0" smtClean="0"/>
                        <a:t>Removing the Individual (65%)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Counseling</a:t>
                      </a:r>
                      <a:r>
                        <a:rPr lang="en-US" sz="2800" baseline="0" dirty="0" smtClean="0"/>
                        <a:t> (73%)</a:t>
                      </a:r>
                    </a:p>
                    <a:p>
                      <a:r>
                        <a:rPr lang="en-US" sz="2800" baseline="0" dirty="0" smtClean="0"/>
                        <a:t>Praise (68%)</a:t>
                      </a:r>
                    </a:p>
                    <a:p>
                      <a:r>
                        <a:rPr lang="en-US" sz="2800" baseline="0" dirty="0" smtClean="0"/>
                        <a:t>Prompts (68%)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660400" y="25831800"/>
            <a:ext cx="153130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Funding for this research was provided by the Delaware Division of Vocational Rehabilitation </a:t>
            </a:r>
            <a:endParaRPr lang="en-US" sz="2800" dirty="0"/>
          </a:p>
        </p:txBody>
      </p:sp>
      <p:pic>
        <p:nvPicPr>
          <p:cNvPr id="13" name="Picture 3" descr="C:\Users\Freedman\AppData\Local\Microsoft\Windows\Temporary Internet Files\Content.Outlook\VAZ5UKE5\GMURGB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3644" y="1935985"/>
            <a:ext cx="4256088" cy="27315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17390</TotalTime>
  <Words>921</Words>
  <Application>Microsoft Office PowerPoint</Application>
  <PresentationFormat>Custom</PresentationFormat>
  <Paragraphs>119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University of Delaware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konopka</dc:creator>
  <cp:lastModifiedBy>Brian Freedman</cp:lastModifiedBy>
  <cp:revision>341</cp:revision>
  <cp:lastPrinted>2012-11-30T16:24:41Z</cp:lastPrinted>
  <dcterms:created xsi:type="dcterms:W3CDTF">2010-10-08T12:45:09Z</dcterms:created>
  <dcterms:modified xsi:type="dcterms:W3CDTF">2014-11-04T19:21:33Z</dcterms:modified>
</cp:coreProperties>
</file>